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68" r:id="rId4"/>
    <p:sldId id="266" r:id="rId5"/>
    <p:sldId id="267" r:id="rId6"/>
    <p:sldId id="258" r:id="rId7"/>
    <p:sldId id="285" r:id="rId8"/>
    <p:sldId id="259" r:id="rId9"/>
    <p:sldId id="260" r:id="rId10"/>
    <p:sldId id="271" r:id="rId11"/>
    <p:sldId id="272" r:id="rId12"/>
    <p:sldId id="273" r:id="rId13"/>
    <p:sldId id="275" r:id="rId14"/>
    <p:sldId id="276" r:id="rId15"/>
    <p:sldId id="277" r:id="rId16"/>
    <p:sldId id="278" r:id="rId17"/>
    <p:sldId id="281" r:id="rId18"/>
    <p:sldId id="279" r:id="rId19"/>
    <p:sldId id="261" r:id="rId20"/>
    <p:sldId id="283" r:id="rId21"/>
    <p:sldId id="280" r:id="rId22"/>
    <p:sldId id="262" r:id="rId23"/>
    <p:sldId id="263" r:id="rId24"/>
    <p:sldId id="26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772400" cy="1470025"/>
          </a:xfrm>
        </p:spPr>
        <p:txBody>
          <a:bodyPr>
            <a:normAutofit/>
          </a:bodyPr>
          <a:lstStyle/>
          <a:p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Мавзу: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Пероксисома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 сферосома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ҳужайраси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вакуоласи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276872"/>
            <a:ext cx="7272808" cy="3456384"/>
          </a:xfrm>
        </p:spPr>
        <p:txBody>
          <a:bodyPr>
            <a:normAutofit lnSpcReduction="10000"/>
          </a:bodyPr>
          <a:lstStyle/>
          <a:p>
            <a:r>
              <a:rPr lang="uz-Cyrl-UZ" dirty="0" smtClean="0"/>
              <a:t>Режа:</a:t>
            </a:r>
          </a:p>
          <a:p>
            <a:pPr marL="514350" indent="-514350" algn="just">
              <a:buAutoNum type="arabicPeriod"/>
            </a:pPr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Пероксисоманинг ҳужайрадаги аҳамияти</a:t>
            </a:r>
          </a:p>
          <a:p>
            <a:pPr marL="514350" indent="-514350" algn="just">
              <a:buAutoNum type="arabicPeriod"/>
            </a:pPr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Сферасома тузилиши ва аҳамияти</a:t>
            </a:r>
          </a:p>
          <a:p>
            <a:pPr marL="514350" indent="-514350" algn="just">
              <a:buAutoNum type="arabicPeriod"/>
            </a:pPr>
            <a:r>
              <a:rPr lang="ru-RU" sz="3600" dirty="0" err="1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ўсимлик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ҳужайраси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вакуоласи</a:t>
            </a:r>
            <a:endParaRPr lang="uz-Cyrl-UZ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AutoNum type="arabicPeriod"/>
            </a:pP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7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2400"/>
            <a:ext cx="8003232" cy="82832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err="1" smtClean="0">
                <a:solidFill>
                  <a:srgbClr val="FF0000"/>
                </a:solidFill>
              </a:rPr>
              <a:t>Peroksisoma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052736"/>
            <a:ext cx="7632848" cy="5040560"/>
          </a:xfrm>
        </p:spPr>
        <p:txBody>
          <a:bodyPr anchor="ctr"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Eukariot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universal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organoididir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Lizosomalar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K.D.Dyuv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topilgan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qavat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membrana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o’ralgan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membranalari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suyuq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mozayka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tuzilishga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 Ichida NUKLEOIDI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U fibril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mikronaychalardan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uratoksidaza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fermentiga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Lizosomalardan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peroksomoning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bo’linishi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ko’payadi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peroksomalarini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yo’qotgan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tiklay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olmaydi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613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16633"/>
            <a:ext cx="6224572" cy="432048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uz-Cyrl-UZ" sz="6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uz-Cyrl-UZ" sz="6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6000" dirty="0" err="1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Vazifalari</a:t>
            </a:r>
            <a:r>
              <a:rPr lang="en-US" sz="6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br>
              <a:rPr lang="en-US" sz="6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20688"/>
            <a:ext cx="7632848" cy="5616624"/>
          </a:xfrm>
        </p:spPr>
        <p:txBody>
          <a:bodyPr>
            <a:normAutofit/>
          </a:bodyPr>
          <a:lstStyle/>
          <a:p>
            <a:pPr marL="514350" lvl="0" indent="-514350" algn="just">
              <a:buClr>
                <a:srgbClr val="AA2B1E"/>
              </a:buClr>
              <a:buFont typeface="Brush Script MT" pitchFamily="66" charset="0"/>
              <a:buAutoNum type="arabicPeriod"/>
            </a:pPr>
            <a:r>
              <a:rPr lang="en-US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P-</a:t>
            </a:r>
            <a:r>
              <a:rPr lang="en-US" sz="3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malarning</a:t>
            </a:r>
            <a:r>
              <a:rPr lang="en-US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karalaza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fermenti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vodorod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peroksidini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kislorodga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parchalaydi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lvl="0" indent="-514350" algn="just">
              <a:buClr>
                <a:srgbClr val="AA2B1E"/>
              </a:buClr>
              <a:buFont typeface="Brush Script MT" pitchFamily="66" charset="0"/>
              <a:buAutoNum type="arabicPeriod"/>
            </a:pP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’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kislotalarni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parchalaydi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lvl="0" indent="-514350" algn="just">
              <a:buClr>
                <a:srgbClr val="AA2B1E"/>
              </a:buClr>
              <a:buFont typeface="Brush Script MT" pitchFamily="66" charset="0"/>
              <a:buAutoNum type="arabicPeriod"/>
            </a:pP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Etil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spirtini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50% I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asetildegid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sirka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kislotasigacha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parchalaydi</a:t>
            </a:r>
            <a:r>
              <a:rPr 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endParaRPr lang="ru-RU" sz="3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56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19675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Peroksisomalar</a:t>
            </a:r>
            <a:r>
              <a:rPr lang="en-US" b="1" dirty="0" smtClean="0">
                <a:solidFill>
                  <a:srgbClr val="FF0000"/>
                </a:solidFill>
              </a:rPr>
              <a:t> 3 </a:t>
            </a:r>
            <a:r>
              <a:rPr lang="en-US" b="1" dirty="0" err="1" smtClean="0">
                <a:solidFill>
                  <a:srgbClr val="FF0000"/>
                </a:solidFill>
              </a:rPr>
              <a:t>guruhni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tashkil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qiladi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96752"/>
            <a:ext cx="8075240" cy="4899248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sz="3200" dirty="0" err="1" smtClean="0"/>
              <a:t>Glioksisomalar</a:t>
            </a:r>
            <a:r>
              <a:rPr lang="en-US" sz="3200" dirty="0" smtClean="0"/>
              <a:t>- </a:t>
            </a:r>
            <a:r>
              <a:rPr lang="en-US" sz="3200" dirty="0" err="1" smtClean="0"/>
              <a:t>yog’larga</a:t>
            </a:r>
            <a:r>
              <a:rPr lang="en-US" sz="3200" dirty="0" smtClean="0"/>
              <a:t> boy </a:t>
            </a:r>
            <a:r>
              <a:rPr lang="en-US" sz="3200" dirty="0" err="1" smtClean="0"/>
              <a:t>urug’larda</a:t>
            </a:r>
            <a:r>
              <a:rPr lang="en-US" sz="3200" dirty="0" smtClean="0"/>
              <a:t> </a:t>
            </a:r>
            <a:r>
              <a:rPr lang="en-US" sz="3200" dirty="0" err="1" smtClean="0"/>
              <a:t>lipidlarni</a:t>
            </a:r>
            <a:r>
              <a:rPr lang="en-US" sz="3200" dirty="0" smtClean="0"/>
              <a:t> </a:t>
            </a:r>
            <a:r>
              <a:rPr lang="en-US" sz="3200" dirty="0" err="1" smtClean="0"/>
              <a:t>saxarozaga</a:t>
            </a:r>
            <a:r>
              <a:rPr lang="en-US" sz="3200" dirty="0" smtClean="0"/>
              <a:t> </a:t>
            </a:r>
            <a:r>
              <a:rPr lang="en-US" sz="3200" dirty="0" err="1" smtClean="0"/>
              <a:t>parchalanishida</a:t>
            </a:r>
            <a:r>
              <a:rPr lang="en-US" sz="3200" dirty="0" smtClean="0"/>
              <a:t> </a:t>
            </a:r>
            <a:r>
              <a:rPr lang="en-US" sz="3200" dirty="0" err="1" smtClean="0"/>
              <a:t>ishtirok</a:t>
            </a:r>
            <a:r>
              <a:rPr lang="en-US" sz="3200" dirty="0" smtClean="0"/>
              <a:t> </a:t>
            </a:r>
            <a:r>
              <a:rPr lang="en-US" sz="3200" dirty="0" err="1" smtClean="0"/>
              <a:t>etadi</a:t>
            </a:r>
            <a:r>
              <a:rPr lang="en-US" sz="3200" dirty="0" smtClean="0"/>
              <a:t>.</a:t>
            </a:r>
          </a:p>
          <a:p>
            <a:pPr marL="514350" indent="-514350" algn="just">
              <a:buAutoNum type="arabicPeriod"/>
            </a:pPr>
            <a:r>
              <a:rPr lang="en-US" sz="3200" dirty="0" err="1" smtClean="0"/>
              <a:t>Mitoxondriya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plastidalar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bog’liq</a:t>
            </a:r>
            <a:r>
              <a:rPr lang="en-US" sz="3200" dirty="0" smtClean="0"/>
              <a:t> </a:t>
            </a:r>
            <a:r>
              <a:rPr lang="en-US" sz="3200" dirty="0" err="1" smtClean="0"/>
              <a:t>bo’lib</a:t>
            </a:r>
            <a:r>
              <a:rPr lang="en-US" sz="3200" dirty="0" smtClean="0"/>
              <a:t> </a:t>
            </a:r>
            <a:r>
              <a:rPr lang="en-US" sz="3200" dirty="0" err="1" smtClean="0"/>
              <a:t>nafas</a:t>
            </a:r>
            <a:r>
              <a:rPr lang="en-US" sz="3200" dirty="0" smtClean="0"/>
              <a:t> </a:t>
            </a:r>
            <a:r>
              <a:rPr lang="en-US" sz="3200" dirty="0" err="1" smtClean="0"/>
              <a:t>olishda</a:t>
            </a:r>
            <a:r>
              <a:rPr lang="en-US" sz="3200" dirty="0" smtClean="0"/>
              <a:t> </a:t>
            </a:r>
            <a:r>
              <a:rPr lang="en-US" sz="3200" dirty="0" err="1" smtClean="0"/>
              <a:t>ishtirok</a:t>
            </a:r>
            <a:r>
              <a:rPr lang="en-US" sz="3200" dirty="0" smtClean="0"/>
              <a:t> </a:t>
            </a:r>
            <a:r>
              <a:rPr lang="en-US" sz="3200" dirty="0" err="1" smtClean="0"/>
              <a:t>etadi</a:t>
            </a:r>
            <a:r>
              <a:rPr lang="en-US" sz="3200" dirty="0" smtClean="0"/>
              <a:t>. (</a:t>
            </a:r>
            <a:r>
              <a:rPr lang="en-US" sz="3200" dirty="0" err="1" smtClean="0"/>
              <a:t>barglarda</a:t>
            </a:r>
            <a:r>
              <a:rPr lang="en-US" sz="3200" dirty="0" smtClean="0"/>
              <a:t>)</a:t>
            </a:r>
          </a:p>
          <a:p>
            <a:pPr marL="514350" indent="-514350" algn="just">
              <a:buAutoNum type="arabicPeriod"/>
            </a:pPr>
            <a:r>
              <a:rPr lang="en-US" sz="3200" dirty="0" err="1" smtClean="0"/>
              <a:t>Boshqa</a:t>
            </a:r>
            <a:r>
              <a:rPr lang="en-US" sz="3200" dirty="0" smtClean="0"/>
              <a:t>	 </a:t>
            </a:r>
            <a:r>
              <a:rPr lang="en-US" sz="3200" dirty="0" err="1" smtClean="0"/>
              <a:t>turdagi</a:t>
            </a:r>
            <a:r>
              <a:rPr lang="en-US" sz="3200" dirty="0" smtClean="0"/>
              <a:t> </a:t>
            </a:r>
            <a:r>
              <a:rPr lang="en-US" sz="3200" dirty="0" err="1" smtClean="0"/>
              <a:t>to’qimalarda</a:t>
            </a:r>
            <a:r>
              <a:rPr lang="en-US" sz="3200" dirty="0" smtClean="0"/>
              <a:t>  </a:t>
            </a:r>
            <a:r>
              <a:rPr lang="en-US" sz="3200" dirty="0" err="1" smtClean="0"/>
              <a:t>uchraydigan</a:t>
            </a:r>
            <a:r>
              <a:rPr lang="en-US" sz="3200" dirty="0" smtClean="0"/>
              <a:t> </a:t>
            </a:r>
            <a:r>
              <a:rPr lang="en-US" sz="3200" dirty="0" err="1" smtClean="0"/>
              <a:t>differensialanmagan</a:t>
            </a:r>
            <a:r>
              <a:rPr lang="en-US" sz="3200" dirty="0" smtClean="0"/>
              <a:t>  </a:t>
            </a:r>
            <a:r>
              <a:rPr lang="en-US" sz="3200" dirty="0" err="1" smtClean="0"/>
              <a:t>peroksisomalar</a:t>
            </a:r>
            <a:r>
              <a:rPr lang="en-US" sz="3200" dirty="0" smtClean="0"/>
              <a:t>.</a:t>
            </a:r>
          </a:p>
          <a:p>
            <a:pPr marL="514350" indent="-514350" algn="just">
              <a:buAutoNum type="arabicPeriod"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0503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XUJJATLAR\Downloads\SHAREit\SM-T231\photo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50" y="332656"/>
            <a:ext cx="826755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19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9" y="817582"/>
            <a:ext cx="7016660" cy="4699650"/>
          </a:xfrm>
        </p:spPr>
        <p:txBody>
          <a:bodyPr>
            <a:norm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SFERASOMA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43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1880 </a:t>
            </a:r>
            <a:r>
              <a:rPr lang="en-US" dirty="0" err="1" smtClean="0"/>
              <a:t>yilda</a:t>
            </a:r>
            <a:r>
              <a:rPr lang="en-US" dirty="0" smtClean="0"/>
              <a:t> </a:t>
            </a:r>
            <a:r>
              <a:rPr lang="en-US" dirty="0" err="1" smtClean="0"/>
              <a:t>Ganstayin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topildi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mikrosoma</a:t>
            </a:r>
            <a:r>
              <a:rPr lang="en-US" dirty="0" smtClean="0"/>
              <a:t> deb </a:t>
            </a:r>
            <a:r>
              <a:rPr lang="en-US" dirty="0" err="1" smtClean="0"/>
              <a:t>ataldi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8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488832" cy="5544616"/>
          </a:xfrm>
        </p:spPr>
        <p:txBody>
          <a:bodyPr>
            <a:normAutofit lnSpcReduction="10000"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en-US" dirty="0" smtClean="0">
                <a:latin typeface="Times New Roman"/>
                <a:ea typeface="Times New Roman"/>
              </a:rPr>
              <a:t>	</a:t>
            </a:r>
            <a:r>
              <a:rPr lang="uz-Cyrl-UZ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O‘simlik </a:t>
            </a:r>
            <a:r>
              <a:rPr lang="uz-Cyrl-UZ" sz="2800" dirty="0">
                <a:latin typeface="Times New Roman" pitchFamily="18" charset="0"/>
                <a:ea typeface="Times New Roman"/>
                <a:cs typeface="Times New Roman" pitchFamily="18" charset="0"/>
              </a:rPr>
              <a:t>hujayralarida uchraydigan membranali pufakchalar. Endopalazmatik to‘r elementlaridan xosil bo‘ladi. Endopalazmatik to‘r sisternalari uchlarida osmiofil material to‘planib, mayda pufakcha yuzaga kelib endopalazmatik to‘rdan ajrala boshlaydi. Bu 100-150 nm kattalikdagi 1 qavat membrana bilan o‘ralgan prosferosoma. Sferosomaning o‘sishi ularda yog‘larning to‘planishi bilan bog‘liq bo‘lib sekinlik bilan u katta yog‘ tomchisiga aylanadi. Y</a:t>
            </a:r>
            <a:r>
              <a:rPr lang="en-US" sz="2800" dirty="0">
                <a:latin typeface="Times New Roman" pitchFamily="18" charset="0"/>
                <a:ea typeface="Times New Roman"/>
                <a:cs typeface="Times New Roman" pitchFamily="18" charset="0"/>
              </a:rPr>
              <a:t>o</a:t>
            </a:r>
            <a:r>
              <a:rPr lang="uz-Cyrl-UZ" sz="2800" dirty="0">
                <a:latin typeface="Times New Roman" pitchFamily="18" charset="0"/>
                <a:ea typeface="Times New Roman"/>
                <a:cs typeface="Times New Roman" pitchFamily="18" charset="0"/>
              </a:rPr>
              <a:t>g‘lardan tashqari sferosomalar tarkibida turli oqsillar, jumladan lipaza fermenti topilgan</a:t>
            </a:r>
            <a:r>
              <a:rPr lang="uz-Cyrl-UZ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en-US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Yog’larni</a:t>
            </a:r>
            <a:r>
              <a:rPr lang="en-US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sintezlashda</a:t>
            </a:r>
            <a:r>
              <a:rPr lang="en-US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ishtirok</a:t>
            </a:r>
            <a:r>
              <a:rPr lang="en-US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etadi</a:t>
            </a:r>
            <a:r>
              <a:rPr lang="en-US" sz="2800" dirty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6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b="1" dirty="0" smtClean="0"/>
              <a:t>VAKUOLA</a:t>
            </a:r>
            <a:endParaRPr lang="ru-RU" sz="7200" b="1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012" y="1988840"/>
            <a:ext cx="5530737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199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20688"/>
            <a:ext cx="7776864" cy="5834120"/>
          </a:xfrm>
        </p:spPr>
        <p:txBody>
          <a:bodyPr>
            <a:normAutofit lnSpcReduction="10000"/>
          </a:bodyPr>
          <a:lstStyle/>
          <a:p>
            <a:pPr marL="64008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Vakuola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(lot-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vacuus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ma’noni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Vakuolalar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membranali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haltacha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Hayvon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hujayralarida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vakuolalar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uchraydi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8358" indent="-514350" algn="just"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Fagositoz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8358" indent="-514350" algn="just"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Hazm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8358" indent="-514350" algn="just"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Qisqarish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8358" indent="-514350" algn="just"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So’rish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008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O’simlik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sitoplazmasida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vakuolalar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78358" indent="-514350" algn="just"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Turgor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osmotik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8358" indent="-514350" algn="just"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8358" indent="-514350" algn="just"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To’plash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008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Vakuolalar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80-90%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egallaydi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Vakuolani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plazmatik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membranaga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o’xshash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memrana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TONOPLAST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78358" indent="-514350" algn="just">
              <a:buAutoNum type="arabicPeriod"/>
            </a:pPr>
            <a:endParaRPr lang="en-US" dirty="0" smtClean="0"/>
          </a:p>
          <a:p>
            <a:pPr marL="578358" indent="-51435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278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7920880" cy="6578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976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548680"/>
            <a:ext cx="7920880" cy="6120680"/>
          </a:xfrm>
        </p:spPr>
        <p:txBody>
          <a:bodyPr>
            <a:normAutofit fontScale="92500"/>
          </a:bodyPr>
          <a:lstStyle/>
          <a:p>
            <a:pPr marL="64008" indent="0" algn="ctr">
              <a:buNone/>
            </a:pPr>
            <a:r>
              <a:rPr lang="en-US" b="1" dirty="0" smtClean="0"/>
              <a:t>	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O’simlik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hujayrasi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vakuolasi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8358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konsentrlangan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shirasi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osmos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tonoplast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78358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Gullar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mevalar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antosian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78358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Avtolizda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gidrolitik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fermentlar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78358" indent="-51435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V-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larda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metobolizmining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chiqindi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saqlanishi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oksalat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kalsiy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kristallari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alkaloidlar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78358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Zahira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ozuqa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to’planadigan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joy</a:t>
            </a:r>
          </a:p>
          <a:p>
            <a:pPr marL="578358" indent="-514350"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Lizosoma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8358" indent="-514350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0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08912" cy="1152128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err="1" smtClean="0">
                <a:effectLst/>
                <a:latin typeface="Times New Roman" pitchFamily="18" charset="0"/>
                <a:cs typeface="Times New Roman" pitchFamily="18" charset="0"/>
              </a:rPr>
              <a:t>Vakuola</a:t>
            </a:r>
            <a:r>
              <a:rPr lang="en-US" sz="4000" b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/>
                <a:latin typeface="Times New Roman" pitchFamily="18" charset="0"/>
                <a:cs typeface="Times New Roman" pitchFamily="18" charset="0"/>
              </a:rPr>
              <a:t>shirasining</a:t>
            </a:r>
            <a:r>
              <a:rPr lang="en-US" sz="4000" b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/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4000" b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/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sz="4000" b="1" dirty="0" smtClean="0"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124744"/>
            <a:ext cx="7776864" cy="5186048"/>
          </a:xfrm>
        </p:spPr>
        <p:txBody>
          <a:bodyPr>
            <a:normAutofit fontScale="92500" lnSpcReduction="20000"/>
          </a:bodyPr>
          <a:lstStyle/>
          <a:p>
            <a:pPr marL="64008" indent="0" algn="just">
              <a:buNone/>
            </a:pPr>
            <a:r>
              <a:rPr lang="en-US" dirty="0" smtClean="0"/>
              <a:t>	</a:t>
            </a:r>
            <a:r>
              <a:rPr lang="en-US" sz="3600" dirty="0" err="1" smtClean="0"/>
              <a:t>Hujayra</a:t>
            </a:r>
            <a:r>
              <a:rPr lang="en-US" sz="3600" dirty="0" smtClean="0"/>
              <a:t> </a:t>
            </a:r>
            <a:r>
              <a:rPr lang="en-US" sz="3600" dirty="0" err="1" smtClean="0"/>
              <a:t>shirasida</a:t>
            </a:r>
            <a:r>
              <a:rPr lang="en-US" sz="3600" dirty="0" smtClean="0"/>
              <a:t> </a:t>
            </a:r>
            <a:r>
              <a:rPr lang="en-US" sz="3600" dirty="0" err="1" smtClean="0"/>
              <a:t>doimo</a:t>
            </a:r>
            <a:r>
              <a:rPr lang="en-US" sz="3600" dirty="0" smtClean="0"/>
              <a:t> </a:t>
            </a:r>
            <a:r>
              <a:rPr lang="en-US" sz="3600" dirty="0" err="1" smtClean="0"/>
              <a:t>bo’ladigan</a:t>
            </a:r>
            <a:r>
              <a:rPr lang="en-US" sz="3600" dirty="0" smtClean="0"/>
              <a:t> </a:t>
            </a:r>
            <a:r>
              <a:rPr lang="en-US" sz="3600" dirty="0" err="1" smtClean="0"/>
              <a:t>moddalar</a:t>
            </a:r>
            <a:r>
              <a:rPr lang="en-US" sz="3600" dirty="0" smtClean="0"/>
              <a:t> </a:t>
            </a:r>
            <a:r>
              <a:rPr lang="en-US" sz="3600" dirty="0" err="1" smtClean="0"/>
              <a:t>qatoriga</a:t>
            </a:r>
            <a:r>
              <a:rPr lang="en-US" sz="3600" dirty="0" smtClean="0"/>
              <a:t> </a:t>
            </a:r>
            <a:r>
              <a:rPr lang="en-US" sz="3600" dirty="0" err="1" smtClean="0"/>
              <a:t>qandlar</a:t>
            </a:r>
            <a:r>
              <a:rPr lang="en-US" sz="3600" dirty="0" smtClean="0"/>
              <a:t>, </a:t>
            </a:r>
            <a:r>
              <a:rPr lang="en-US" sz="3600" dirty="0" err="1" smtClean="0"/>
              <a:t>ulardan</a:t>
            </a:r>
            <a:r>
              <a:rPr lang="en-US" sz="3600" dirty="0" smtClean="0"/>
              <a:t> </a:t>
            </a:r>
            <a:r>
              <a:rPr lang="en-US" sz="3600" dirty="0" err="1" smtClean="0"/>
              <a:t>saxaroza</a:t>
            </a:r>
            <a:r>
              <a:rPr lang="en-US" sz="3600" dirty="0" smtClean="0"/>
              <a:t> </a:t>
            </a:r>
            <a:r>
              <a:rPr lang="en-US" sz="3600" dirty="0" err="1" smtClean="0"/>
              <a:t>hamda</a:t>
            </a:r>
            <a:r>
              <a:rPr lang="en-US" sz="3600" dirty="0" smtClean="0"/>
              <a:t> </a:t>
            </a:r>
            <a:r>
              <a:rPr lang="en-US" sz="3600" dirty="0" err="1" smtClean="0"/>
              <a:t>glyukoza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fruktoza</a:t>
            </a:r>
            <a:r>
              <a:rPr lang="en-US" sz="3600" dirty="0" smtClean="0"/>
              <a:t> </a:t>
            </a:r>
            <a:r>
              <a:rPr lang="en-US" sz="3600" dirty="0" err="1" smtClean="0"/>
              <a:t>kiradi</a:t>
            </a:r>
            <a:r>
              <a:rPr lang="en-US" sz="3600" dirty="0" smtClean="0"/>
              <a:t>. </a:t>
            </a:r>
            <a:r>
              <a:rPr lang="en-US" sz="3600" dirty="0" err="1" smtClean="0"/>
              <a:t>Yetilayotgan</a:t>
            </a:r>
            <a:r>
              <a:rPr lang="en-US" sz="3600" dirty="0" smtClean="0"/>
              <a:t> </a:t>
            </a:r>
            <a:r>
              <a:rPr lang="en-US" sz="3600" dirty="0" err="1" smtClean="0"/>
              <a:t>urug’larning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hujayralaridagi</a:t>
            </a:r>
            <a:r>
              <a:rPr lang="en-US" sz="3600" dirty="0" smtClean="0"/>
              <a:t> </a:t>
            </a:r>
            <a:r>
              <a:rPr lang="en-US" sz="3600" dirty="0" err="1" smtClean="0"/>
              <a:t>vakuolada</a:t>
            </a:r>
            <a:r>
              <a:rPr lang="en-US" sz="3600" dirty="0" smtClean="0"/>
              <a:t> </a:t>
            </a:r>
            <a:r>
              <a:rPr lang="en-US" sz="3600" dirty="0" err="1" smtClean="0"/>
              <a:t>kolloid</a:t>
            </a:r>
            <a:r>
              <a:rPr lang="en-US" sz="3600" dirty="0" smtClean="0"/>
              <a:t> </a:t>
            </a:r>
            <a:r>
              <a:rPr lang="en-US" sz="3600" dirty="0" err="1" smtClean="0"/>
              <a:t>eritma</a:t>
            </a:r>
            <a:r>
              <a:rPr lang="en-US" sz="3600" dirty="0" smtClean="0"/>
              <a:t> </a:t>
            </a:r>
            <a:r>
              <a:rPr lang="en-US" sz="3600" dirty="0" err="1" smtClean="0"/>
              <a:t>holida</a:t>
            </a:r>
            <a:r>
              <a:rPr lang="en-US" sz="3600" dirty="0" smtClean="0"/>
              <a:t> </a:t>
            </a:r>
            <a:r>
              <a:rPr lang="en-US" sz="3600" dirty="0" err="1" smtClean="0"/>
              <a:t>oqsil</a:t>
            </a:r>
            <a:r>
              <a:rPr lang="en-US" sz="3600" dirty="0" smtClean="0"/>
              <a:t> </a:t>
            </a:r>
            <a:r>
              <a:rPr lang="en-US" sz="3600" dirty="0" err="1" smtClean="0"/>
              <a:t>to’planganligi</a:t>
            </a:r>
            <a:r>
              <a:rPr lang="en-US" sz="3600" dirty="0" smtClean="0"/>
              <a:t> </a:t>
            </a:r>
            <a:r>
              <a:rPr lang="en-US" sz="3600" dirty="0" err="1" smtClean="0"/>
              <a:t>tufayli</a:t>
            </a:r>
            <a:r>
              <a:rPr lang="en-US" sz="3600" dirty="0" smtClean="0"/>
              <a:t> </a:t>
            </a:r>
            <a:r>
              <a:rPr lang="en-US" sz="3600" dirty="0" err="1" smtClean="0"/>
              <a:t>ular</a:t>
            </a:r>
            <a:r>
              <a:rPr lang="en-US" sz="3600" dirty="0" smtClean="0"/>
              <a:t> </a:t>
            </a:r>
            <a:r>
              <a:rPr lang="en-US" sz="3600" b="1" dirty="0" err="1" smtClean="0"/>
              <a:t>oqsilli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vakuola</a:t>
            </a:r>
            <a:r>
              <a:rPr lang="en-US" sz="3600" b="1" dirty="0" smtClean="0"/>
              <a:t> </a:t>
            </a:r>
            <a:r>
              <a:rPr lang="en-US" sz="3600" dirty="0" smtClean="0"/>
              <a:t>deb ham </a:t>
            </a:r>
            <a:r>
              <a:rPr lang="en-US" sz="3600" dirty="0" err="1" smtClean="0"/>
              <a:t>aytiladi</a:t>
            </a:r>
            <a:r>
              <a:rPr lang="en-US" sz="3600" dirty="0" smtClean="0"/>
              <a:t>.  </a:t>
            </a:r>
            <a:r>
              <a:rPr lang="en-US" sz="3600" dirty="0" err="1" smtClean="0"/>
              <a:t>Urug</a:t>
            </a:r>
            <a:r>
              <a:rPr lang="en-US" sz="3600" dirty="0" smtClean="0"/>
              <a:t>’ </a:t>
            </a:r>
            <a:r>
              <a:rPr lang="en-US" sz="3600" dirty="0" err="1" smtClean="0"/>
              <a:t>quriyorganda</a:t>
            </a:r>
            <a:r>
              <a:rPr lang="en-US" sz="3600" dirty="0" smtClean="0"/>
              <a:t> </a:t>
            </a:r>
            <a:r>
              <a:rPr lang="en-US" sz="3600" dirty="0" err="1" smtClean="0"/>
              <a:t>yetilishini</a:t>
            </a:r>
            <a:r>
              <a:rPr lang="en-US" sz="3600" dirty="0" smtClean="0"/>
              <a:t> </a:t>
            </a:r>
            <a:r>
              <a:rPr lang="en-US" sz="3600" dirty="0" err="1" smtClean="0"/>
              <a:t>ohirida</a:t>
            </a:r>
            <a:r>
              <a:rPr lang="en-US" sz="3600" dirty="0" smtClean="0"/>
              <a:t> </a:t>
            </a:r>
            <a:r>
              <a:rPr lang="en-US" sz="3600" dirty="0" err="1" smtClean="0"/>
              <a:t>vakuoladan</a:t>
            </a:r>
            <a:r>
              <a:rPr lang="en-US" sz="3600" dirty="0" smtClean="0"/>
              <a:t> </a:t>
            </a:r>
            <a:r>
              <a:rPr lang="en-US" sz="3600" dirty="0" err="1" smtClean="0"/>
              <a:t>suv</a:t>
            </a:r>
            <a:r>
              <a:rPr lang="en-US" sz="3600" dirty="0" smtClean="0"/>
              <a:t> </a:t>
            </a:r>
            <a:r>
              <a:rPr lang="en-US" sz="3600" dirty="0" err="1" smtClean="0"/>
              <a:t>chiqib</a:t>
            </a:r>
            <a:r>
              <a:rPr lang="en-US" sz="3600" dirty="0" smtClean="0"/>
              <a:t> </a:t>
            </a:r>
            <a:r>
              <a:rPr lang="en-US" sz="3600" dirty="0" err="1" smtClean="0"/>
              <a:t>ketishi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oqsil</a:t>
            </a:r>
            <a:r>
              <a:rPr lang="en-US" sz="3600" dirty="0" smtClean="0"/>
              <a:t> </a:t>
            </a:r>
            <a:r>
              <a:rPr lang="en-US" sz="3600" dirty="0" err="1" smtClean="0"/>
              <a:t>konsentrasiyasi</a:t>
            </a:r>
            <a:r>
              <a:rPr lang="en-US" sz="3600" dirty="0" smtClean="0"/>
              <a:t> </a:t>
            </a:r>
            <a:r>
              <a:rPr lang="en-US" sz="3600" dirty="0" err="1" smtClean="0"/>
              <a:t>ortadi</a:t>
            </a:r>
            <a:r>
              <a:rPr lang="en-US" sz="3600" dirty="0" smtClean="0"/>
              <a:t> </a:t>
            </a:r>
            <a:r>
              <a:rPr lang="en-US" sz="3600" dirty="0" err="1" smtClean="0"/>
              <a:t>bu</a:t>
            </a:r>
            <a:r>
              <a:rPr lang="en-US" sz="3600" dirty="0" smtClean="0"/>
              <a:t> </a:t>
            </a:r>
            <a:r>
              <a:rPr lang="en-US" sz="3600" dirty="0" err="1" smtClean="0"/>
              <a:t>esa</a:t>
            </a:r>
            <a:r>
              <a:rPr lang="en-US" sz="3600" dirty="0" smtClean="0"/>
              <a:t> </a:t>
            </a:r>
            <a:r>
              <a:rPr lang="en-US" sz="3600" dirty="0" err="1" smtClean="0"/>
              <a:t>uni</a:t>
            </a:r>
            <a:r>
              <a:rPr lang="en-US" sz="3600" dirty="0" smtClean="0"/>
              <a:t> </a:t>
            </a:r>
            <a:r>
              <a:rPr lang="en-US" sz="3600" dirty="0" err="1" smtClean="0"/>
              <a:t>kristal</a:t>
            </a:r>
            <a:r>
              <a:rPr lang="en-US" sz="3600" dirty="0" smtClean="0"/>
              <a:t> </a:t>
            </a:r>
            <a:r>
              <a:rPr lang="en-US" sz="3600" dirty="0" err="1" smtClean="0"/>
              <a:t>holiga</a:t>
            </a:r>
            <a:r>
              <a:rPr lang="en-US" sz="3600" dirty="0" smtClean="0"/>
              <a:t> </a:t>
            </a:r>
            <a:r>
              <a:rPr lang="en-US" sz="3600" dirty="0" err="1" smtClean="0"/>
              <a:t>o’tishiga</a:t>
            </a:r>
            <a:r>
              <a:rPr lang="en-US" sz="3600" dirty="0" smtClean="0"/>
              <a:t> </a:t>
            </a:r>
            <a:r>
              <a:rPr lang="en-US" sz="3600" dirty="0" err="1" smtClean="0"/>
              <a:t>olib</a:t>
            </a:r>
            <a:r>
              <a:rPr lang="en-US" sz="3600" dirty="0" smtClean="0"/>
              <a:t> </a:t>
            </a:r>
            <a:r>
              <a:rPr lang="en-US" sz="3600" dirty="0" err="1" smtClean="0"/>
              <a:t>keladi</a:t>
            </a:r>
            <a:r>
              <a:rPr lang="en-US" sz="3600" dirty="0" smtClean="0"/>
              <a:t>. </a:t>
            </a:r>
            <a:r>
              <a:rPr lang="en-US" sz="3600" dirty="0" err="1" smtClean="0"/>
              <a:t>Bunday</a:t>
            </a:r>
            <a:r>
              <a:rPr lang="en-US" sz="3600" dirty="0" smtClean="0"/>
              <a:t> </a:t>
            </a:r>
            <a:r>
              <a:rPr lang="en-US" sz="3600" dirty="0" err="1" smtClean="0"/>
              <a:t>vakuolalarni</a:t>
            </a:r>
            <a:r>
              <a:rPr lang="en-US" sz="3600" dirty="0" smtClean="0"/>
              <a:t> ALEYRON </a:t>
            </a:r>
            <a:r>
              <a:rPr lang="en-US" sz="3600" dirty="0" err="1" smtClean="0"/>
              <a:t>donalari</a:t>
            </a:r>
            <a:r>
              <a:rPr lang="en-US" sz="3600" dirty="0" smtClean="0"/>
              <a:t> </a:t>
            </a:r>
            <a:r>
              <a:rPr lang="en-US" sz="3600" dirty="0" err="1" smtClean="0"/>
              <a:t>deyilad</a:t>
            </a:r>
            <a:r>
              <a:rPr lang="en-US" dirty="0" err="1" smtClean="0"/>
              <a:t>i</a:t>
            </a:r>
            <a:r>
              <a:rPr lang="en-US" dirty="0" smtClean="0"/>
              <a:t>.</a:t>
            </a:r>
          </a:p>
          <a:p>
            <a:pPr marL="6400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722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755577" y="548680"/>
            <a:ext cx="7632847" cy="5328592"/>
          </a:xfrm>
        </p:spPr>
        <p:txBody>
          <a:bodyPr>
            <a:normAutofit/>
          </a:bodyPr>
          <a:lstStyle/>
          <a:p>
            <a:pPr marL="64008" indent="0" algn="just">
              <a:buNone/>
            </a:pPr>
            <a:r>
              <a:rPr lang="en-US" dirty="0" smtClean="0"/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shirasida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kislotalardan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qahrabo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sovun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kislotalari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boshqalaridan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uchraydi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Bu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kislotalar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yetilmagan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mevalarda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Mevalar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davrida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kislotalar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nafas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sarflanib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ketadi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mevalardagi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nordonlik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yo’qoladi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kislotalarning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hujayradagi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osmotik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ahamiyat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kasb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shirasi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oshlovchi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taninlar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uchraydi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azotsiz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fenollar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burushtiruvchi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mazzaga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17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189408" cy="650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835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20688"/>
            <a:ext cx="7776864" cy="6120680"/>
          </a:xfrm>
        </p:spPr>
        <p:txBody>
          <a:bodyPr>
            <a:normAutofit/>
          </a:bodyPr>
          <a:lstStyle/>
          <a:p>
            <a:pPr marL="64008" indent="0" algn="just">
              <a:buNone/>
            </a:pPr>
            <a:r>
              <a:rPr lang="ru-RU" dirty="0"/>
              <a:t> </a:t>
            </a:r>
            <a:r>
              <a:rPr lang="en-US" dirty="0" smtClean="0"/>
              <a:t>	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Alkoloidlar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azotli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geterosiklik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achchiq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ishqoriy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hususiyatga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shirasida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2000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alkoloidlar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tavsiflangaN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Alkoloidlardan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kafein,atropin,xinin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tibbiyotda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dorivor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o’simliklarni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lolaqizg’aldoq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qoqio’tni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jarohatlanganda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shirasi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vakuola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suyuqligi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alkoloidlarga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64008" indent="0" algn="just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56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7560840" cy="55446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u="sng" dirty="0" err="1"/>
              <a:t>Glikozidlar</a:t>
            </a:r>
            <a:r>
              <a:rPr lang="en-US" sz="2800" b="1" u="sng" dirty="0"/>
              <a:t>-</a:t>
            </a:r>
            <a:r>
              <a:rPr lang="en-US" sz="2800" dirty="0"/>
              <a:t> </a:t>
            </a:r>
            <a:r>
              <a:rPr lang="en-US" sz="2800" dirty="0" err="1"/>
              <a:t>qandlarni</a:t>
            </a:r>
            <a:r>
              <a:rPr lang="en-US" sz="2800" dirty="0"/>
              <a:t> </a:t>
            </a:r>
            <a:r>
              <a:rPr lang="en-US" sz="2800" dirty="0" err="1"/>
              <a:t>spirtlar</a:t>
            </a:r>
            <a:r>
              <a:rPr lang="en-US" sz="2800" dirty="0"/>
              <a:t>, </a:t>
            </a:r>
            <a:r>
              <a:rPr lang="en-US" sz="2800" dirty="0" err="1"/>
              <a:t>aldegidlar</a:t>
            </a:r>
            <a:r>
              <a:rPr lang="en-US" sz="2800" dirty="0"/>
              <a:t>, </a:t>
            </a:r>
            <a:r>
              <a:rPr lang="en-US" sz="2800" dirty="0" err="1"/>
              <a:t>fenollar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boshqa</a:t>
            </a:r>
            <a:r>
              <a:rPr lang="en-US" sz="2800" dirty="0"/>
              <a:t> </a:t>
            </a:r>
            <a:r>
              <a:rPr lang="en-US" sz="2800" dirty="0" err="1"/>
              <a:t>birikmalar</a:t>
            </a:r>
            <a:r>
              <a:rPr lang="en-US" sz="2800" dirty="0"/>
              <a:t> 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hosil</a:t>
            </a:r>
            <a:r>
              <a:rPr lang="en-US" sz="2800" dirty="0"/>
              <a:t> </a:t>
            </a:r>
            <a:r>
              <a:rPr lang="en-US" sz="2800" dirty="0" err="1"/>
              <a:t>qilgan</a:t>
            </a:r>
            <a:r>
              <a:rPr lang="en-US" sz="2800" dirty="0"/>
              <a:t> </a:t>
            </a:r>
            <a:r>
              <a:rPr lang="en-US" sz="2800" dirty="0" err="1"/>
              <a:t>tabiiy</a:t>
            </a:r>
            <a:r>
              <a:rPr lang="en-US" sz="2800" dirty="0"/>
              <a:t> </a:t>
            </a:r>
            <a:r>
              <a:rPr lang="en-US" sz="2800" dirty="0" err="1"/>
              <a:t>birikmalar</a:t>
            </a:r>
            <a:r>
              <a:rPr lang="en-US" sz="2800" dirty="0"/>
              <a:t> </a:t>
            </a:r>
            <a:r>
              <a:rPr lang="en-US" sz="2800" dirty="0" err="1"/>
              <a:t>hisoblanadi</a:t>
            </a:r>
            <a:r>
              <a:rPr lang="en-US" sz="2800" dirty="0"/>
              <a:t>. </a:t>
            </a:r>
            <a:r>
              <a:rPr lang="en-US" sz="2800" dirty="0" err="1"/>
              <a:t>O’simliklardagi</a:t>
            </a:r>
            <a:r>
              <a:rPr lang="en-US" sz="2800" dirty="0"/>
              <a:t> </a:t>
            </a:r>
            <a:r>
              <a:rPr lang="en-US" sz="2800" dirty="0" err="1"/>
              <a:t>glikozidlarning</a:t>
            </a:r>
            <a:r>
              <a:rPr lang="en-US" sz="2800" dirty="0"/>
              <a:t> </a:t>
            </a:r>
            <a:r>
              <a:rPr lang="en-US" sz="2800" dirty="0" err="1"/>
              <a:t>ancha-munchasidan</a:t>
            </a:r>
            <a:r>
              <a:rPr lang="en-US" sz="2800" dirty="0"/>
              <a:t> </a:t>
            </a:r>
            <a:r>
              <a:rPr lang="en-US" sz="2800" dirty="0" err="1"/>
              <a:t>tibiyotda</a:t>
            </a:r>
            <a:r>
              <a:rPr lang="en-US" sz="2800" dirty="0"/>
              <a:t> </a:t>
            </a:r>
            <a:r>
              <a:rPr lang="en-US" sz="2800" dirty="0" err="1"/>
              <a:t>foydalaniladi</a:t>
            </a:r>
            <a:r>
              <a:rPr lang="en-US" sz="2800" dirty="0"/>
              <a:t>. </a:t>
            </a:r>
            <a:r>
              <a:rPr lang="en-US" sz="2800" dirty="0" err="1"/>
              <a:t>Hujayra</a:t>
            </a:r>
            <a:r>
              <a:rPr lang="en-US" sz="2800" dirty="0"/>
              <a:t> </a:t>
            </a:r>
            <a:r>
              <a:rPr lang="en-US" sz="2800" dirty="0" err="1"/>
              <a:t>shirasining</a:t>
            </a:r>
            <a:r>
              <a:rPr lang="en-US" sz="2800" dirty="0"/>
              <a:t> </a:t>
            </a:r>
            <a:r>
              <a:rPr lang="en-US" sz="2800" dirty="0" err="1"/>
              <a:t>tarkibidagi</a:t>
            </a:r>
            <a:r>
              <a:rPr lang="en-US" sz="2800" dirty="0"/>
              <a:t> </a:t>
            </a:r>
            <a:r>
              <a:rPr lang="en-US" sz="2800" dirty="0" err="1"/>
              <a:t>pigmentlardan</a:t>
            </a:r>
            <a:r>
              <a:rPr lang="en-US" sz="2800" dirty="0"/>
              <a:t> </a:t>
            </a:r>
            <a:r>
              <a:rPr lang="en-US" sz="2800" dirty="0" err="1"/>
              <a:t>flavinoidlar</a:t>
            </a:r>
            <a:r>
              <a:rPr lang="en-US" sz="2800" dirty="0"/>
              <a:t> </a:t>
            </a:r>
            <a:r>
              <a:rPr lang="en-US" sz="2800" dirty="0" err="1"/>
              <a:t>hujayra</a:t>
            </a:r>
            <a:r>
              <a:rPr lang="en-US" sz="2800" dirty="0"/>
              <a:t> </a:t>
            </a:r>
            <a:r>
              <a:rPr lang="en-US" sz="2800" dirty="0" err="1"/>
              <a:t>shirasiga</a:t>
            </a:r>
            <a:r>
              <a:rPr lang="en-US" sz="2800" dirty="0"/>
              <a:t> </a:t>
            </a:r>
            <a:r>
              <a:rPr lang="en-US" sz="2800" dirty="0" err="1"/>
              <a:t>qizil</a:t>
            </a:r>
            <a:r>
              <a:rPr lang="en-US" sz="2800" dirty="0"/>
              <a:t>, </a:t>
            </a:r>
            <a:r>
              <a:rPr lang="en-US" sz="2800" dirty="0" err="1"/>
              <a:t>ko’k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safsar</a:t>
            </a:r>
            <a:r>
              <a:rPr lang="en-US" sz="2800" dirty="0"/>
              <a:t> </a:t>
            </a:r>
            <a:r>
              <a:rPr lang="en-US" sz="2800" dirty="0" err="1"/>
              <a:t>tus</a:t>
            </a:r>
            <a:r>
              <a:rPr lang="en-US" sz="2800" dirty="0"/>
              <a:t> </a:t>
            </a:r>
            <a:r>
              <a:rPr lang="en-US" sz="2800" dirty="0" err="1"/>
              <a:t>bersa</a:t>
            </a:r>
            <a:r>
              <a:rPr lang="en-US" sz="2800" dirty="0"/>
              <a:t>, </a:t>
            </a:r>
            <a:r>
              <a:rPr lang="en-US" sz="2800" dirty="0" err="1"/>
              <a:t>boshqalari</a:t>
            </a:r>
            <a:r>
              <a:rPr lang="en-US" sz="2800" dirty="0"/>
              <a:t> </a:t>
            </a:r>
            <a:r>
              <a:rPr lang="en-US" sz="2800" dirty="0" err="1"/>
              <a:t>sariq</a:t>
            </a:r>
            <a:r>
              <a:rPr lang="en-US" sz="2800" dirty="0"/>
              <a:t> rang </a:t>
            </a:r>
            <a:r>
              <a:rPr lang="en-US" sz="2800" dirty="0" err="1"/>
              <a:t>beradi</a:t>
            </a:r>
            <a:r>
              <a:rPr lang="en-US" sz="2800" dirty="0"/>
              <a:t>. </a:t>
            </a:r>
            <a:r>
              <a:rPr lang="en-US" sz="2800" dirty="0" err="1"/>
              <a:t>Gulning</a:t>
            </a:r>
            <a:r>
              <a:rPr lang="en-US" sz="2800" dirty="0"/>
              <a:t> </a:t>
            </a:r>
            <a:r>
              <a:rPr lang="en-US" sz="2800" dirty="0" err="1"/>
              <a:t>tojbargini</a:t>
            </a:r>
            <a:r>
              <a:rPr lang="en-US" sz="2800" dirty="0"/>
              <a:t> </a:t>
            </a:r>
            <a:r>
              <a:rPr lang="en-US" sz="2800" dirty="0" err="1"/>
              <a:t>nihoyat</a:t>
            </a:r>
            <a:r>
              <a:rPr lang="en-US" sz="2800" dirty="0"/>
              <a:t> </a:t>
            </a:r>
            <a:r>
              <a:rPr lang="en-US" sz="2800" dirty="0" err="1"/>
              <a:t>darajadagi</a:t>
            </a:r>
            <a:r>
              <a:rPr lang="en-US" sz="2800" dirty="0"/>
              <a:t> rang </a:t>
            </a:r>
            <a:r>
              <a:rPr lang="en-US" sz="2800" dirty="0" err="1"/>
              <a:t>barang</a:t>
            </a:r>
            <a:r>
              <a:rPr lang="en-US" sz="2800" dirty="0"/>
              <a:t> </a:t>
            </a:r>
            <a:r>
              <a:rPr lang="en-US" sz="2800" dirty="0" err="1"/>
              <a:t>tovlanishlari</a:t>
            </a:r>
            <a:r>
              <a:rPr lang="en-US" sz="2800" dirty="0"/>
              <a:t> </a:t>
            </a:r>
            <a:r>
              <a:rPr lang="en-US" sz="2800" dirty="0" err="1"/>
              <a:t>antasianlarning</a:t>
            </a:r>
            <a:r>
              <a:rPr lang="en-US" sz="2800" dirty="0"/>
              <a:t> </a:t>
            </a:r>
            <a:r>
              <a:rPr lang="en-US" sz="2800" dirty="0" err="1"/>
              <a:t>mavjudligi</a:t>
            </a:r>
            <a:r>
              <a:rPr lang="en-US" sz="2800" dirty="0"/>
              <a:t> </a:t>
            </a:r>
            <a:r>
              <a:rPr lang="en-US" sz="2800" dirty="0" err="1"/>
              <a:t>belgisi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1632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20688"/>
            <a:ext cx="7776864" cy="6237312"/>
          </a:xfrm>
        </p:spPr>
        <p:txBody>
          <a:bodyPr>
            <a:normAutofit/>
          </a:bodyPr>
          <a:lstStyle/>
          <a:p>
            <a:pPr marL="64008" indent="0" algn="just">
              <a:buNone/>
            </a:pPr>
            <a:r>
              <a:rPr lang="en-US" dirty="0" smtClean="0"/>
              <a:t>	</a:t>
            </a:r>
            <a:r>
              <a:rPr lang="en-US" sz="3200" dirty="0" err="1" smtClean="0"/>
              <a:t>Vakuola</a:t>
            </a:r>
            <a:r>
              <a:rPr lang="en-US" sz="3200" dirty="0" smtClean="0"/>
              <a:t> </a:t>
            </a:r>
            <a:r>
              <a:rPr lang="en-US" sz="3200" dirty="0" err="1" smtClean="0"/>
              <a:t>o’simlik</a:t>
            </a:r>
            <a:r>
              <a:rPr lang="en-US" sz="3200" dirty="0" smtClean="0"/>
              <a:t> </a:t>
            </a:r>
            <a:r>
              <a:rPr lang="en-US" sz="3200" dirty="0" err="1" smtClean="0"/>
              <a:t>hujayrasida</a:t>
            </a:r>
            <a:r>
              <a:rPr lang="en-US" sz="3200" dirty="0" smtClean="0"/>
              <a:t> </a:t>
            </a:r>
            <a:r>
              <a:rPr lang="en-US" sz="3200" dirty="0" err="1" smtClean="0"/>
              <a:t>tashlandiqlarni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moddalarni</a:t>
            </a:r>
            <a:r>
              <a:rPr lang="en-US" sz="3200" dirty="0" smtClean="0"/>
              <a:t> </a:t>
            </a:r>
            <a:r>
              <a:rPr lang="en-US" sz="3200" dirty="0" err="1" smtClean="0"/>
              <a:t>g’amlab</a:t>
            </a:r>
            <a:r>
              <a:rPr lang="en-US" sz="3200" dirty="0" smtClean="0"/>
              <a:t> </a:t>
            </a:r>
            <a:r>
              <a:rPr lang="en-US" sz="3200" dirty="0" err="1" smtClean="0"/>
              <a:t>turish</a:t>
            </a:r>
            <a:r>
              <a:rPr lang="en-US" sz="3200" dirty="0" smtClean="0"/>
              <a:t> </a:t>
            </a:r>
            <a:r>
              <a:rPr lang="en-US" sz="3200" dirty="0" err="1" smtClean="0"/>
              <a:t>hamda</a:t>
            </a:r>
            <a:r>
              <a:rPr lang="en-US" sz="3200" dirty="0" smtClean="0"/>
              <a:t> </a:t>
            </a:r>
            <a:r>
              <a:rPr lang="en-US" sz="3200" dirty="0" err="1" smtClean="0"/>
              <a:t>turgorlik-taranglikni</a:t>
            </a:r>
            <a:r>
              <a:rPr lang="en-US" sz="3200" dirty="0" smtClean="0"/>
              <a:t> </a:t>
            </a:r>
            <a:r>
              <a:rPr lang="en-US" sz="3200" dirty="0" err="1" smtClean="0"/>
              <a:t>ta’minlash</a:t>
            </a:r>
            <a:r>
              <a:rPr lang="en-US" sz="3200" dirty="0" smtClean="0"/>
              <a:t> </a:t>
            </a:r>
            <a:r>
              <a:rPr lang="en-US" sz="3200" dirty="0" err="1" smtClean="0"/>
              <a:t>vazifalarini</a:t>
            </a:r>
            <a:r>
              <a:rPr lang="en-US" sz="3200" dirty="0" smtClean="0"/>
              <a:t> </a:t>
            </a:r>
            <a:r>
              <a:rPr lang="en-US" sz="3200" dirty="0" err="1" smtClean="0"/>
              <a:t>bajaradi</a:t>
            </a:r>
            <a:r>
              <a:rPr lang="en-US" sz="3200" dirty="0" smtClean="0"/>
              <a:t>. </a:t>
            </a:r>
          </a:p>
          <a:p>
            <a:pPr marL="64008" indent="0" algn="just">
              <a:buNone/>
            </a:pPr>
            <a:r>
              <a:rPr lang="ru-RU" sz="3200" dirty="0"/>
              <a:t> </a:t>
            </a:r>
            <a:r>
              <a:rPr lang="en-US" sz="3200" dirty="0"/>
              <a:t>	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7514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8"/>
            <a:ext cx="6831861" cy="51023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vakuoladagi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ionlar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qandlarning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konsentrasiyasi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po’stidagidan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vakuola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po’sti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tonoplastni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moddalarning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diffuz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tarqalishiga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suvni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o’tkazishi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sabab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OSMOS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deyiladigan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ro’y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shirasiga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o’tayotgan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protoplastga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po’stga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ta’sirini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ko’rsatib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tarangligini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–TURGOR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bo’lishiga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36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7731021" cy="3046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481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7494"/>
            <a:ext cx="7632848" cy="713234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908720"/>
            <a:ext cx="6399813" cy="4814349"/>
          </a:xfrm>
        </p:spPr>
        <p:txBody>
          <a:bodyPr/>
          <a:lstStyle/>
          <a:p>
            <a:pPr marL="64008" indent="0" algn="just">
              <a:buNone/>
            </a:pPr>
            <a:r>
              <a:rPr lang="en-US" dirty="0" smtClean="0"/>
              <a:t>1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.Vakuolaning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hayotidagi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64008" indent="0"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tipdagi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vakuolalarni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bilasiz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64008" indent="0"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64008" indent="0"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Vakuola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64008" indent="0"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Vakuolaning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osmos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turgordagi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ahamiyatini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37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47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42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98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55</TotalTime>
  <Words>188</Words>
  <Application>Microsoft Office PowerPoint</Application>
  <PresentationFormat>Экран (4:3)</PresentationFormat>
  <Paragraphs>51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Кнопка</vt:lpstr>
      <vt:lpstr>Мавзу: Пероксисома,  сферосома  ва ўсимлик ҳужайраси вакуоласи</vt:lpstr>
      <vt:lpstr>Peroksisoma</vt:lpstr>
      <vt:lpstr> Vazifalari: </vt:lpstr>
      <vt:lpstr>Peroksisomalar 3 guruhni tashkil qiladi</vt:lpstr>
      <vt:lpstr>Презентация PowerPoint</vt:lpstr>
      <vt:lpstr>SFERASOMA</vt:lpstr>
      <vt:lpstr>Презентация PowerPoint</vt:lpstr>
      <vt:lpstr>Презентация PowerPoint</vt:lpstr>
      <vt:lpstr>VAKUOLA</vt:lpstr>
      <vt:lpstr>Презентация PowerPoint</vt:lpstr>
      <vt:lpstr>Презентация PowerPoint</vt:lpstr>
      <vt:lpstr>Презентация PowerPoint</vt:lpstr>
      <vt:lpstr>Vakuola shirasining kimyoviy tarkibi: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Mustahkamlash uchun savollar?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Мавзу: Пероксисома,  сферосома  ва ўсимлик ҳужайраси вакуоласи</dc:title>
  <dc:creator>Nodira</dc:creator>
  <cp:lastModifiedBy>Nodira</cp:lastModifiedBy>
  <cp:revision>8</cp:revision>
  <dcterms:created xsi:type="dcterms:W3CDTF">2018-10-17T11:21:32Z</dcterms:created>
  <dcterms:modified xsi:type="dcterms:W3CDTF">2018-10-17T18:38:48Z</dcterms:modified>
</cp:coreProperties>
</file>